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9" r:id="rId8"/>
    <p:sldId id="268" r:id="rId9"/>
    <p:sldId id="262" r:id="rId10"/>
    <p:sldId id="270" r:id="rId11"/>
    <p:sldId id="261" r:id="rId12"/>
    <p:sldId id="264" r:id="rId13"/>
    <p:sldId id="266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1914" y="1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4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18000"/>
                    </a14:imgEffect>
                    <a14:imgEffect>
                      <a14:saturation sat="156000"/>
                    </a14:imgEffect>
                    <a14:imgEffect>
                      <a14:brightnessContrast bright="8000" contrast="-22000"/>
                    </a14:imgEffect>
                  </a14:imgLayer>
                </a14:imgProps>
              </a:ext>
            </a:extLst>
          </a:blip>
          <a:srcRect/>
          <a:stretch>
            <a:fillRect l="20000" t="8000" r="1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9/21/2025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324611" y="4645684"/>
            <a:ext cx="4786884" cy="1752600"/>
          </a:xfrm>
        </p:spPr>
        <p:txBody>
          <a:bodyPr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NIB 7088 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Artificial Neural Network Course Work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MSc. Data Science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Coventry University, UK</a:t>
            </a:r>
            <a:endParaRPr sz="1600" b="1" dirty="0">
              <a:ln/>
              <a:solidFill>
                <a:schemeClr val="accent2">
                  <a:lumMod val="75000"/>
                </a:schemeClr>
              </a:solidFill>
              <a:latin typeface="Amasis MT Pro Medium" panose="02040604050005020304" pitchFamily="18" charset="0"/>
              <a:cs typeface="AngsanaUPC" panose="020B0502040204020203" pitchFamily="18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3CD7D7-7FBD-8A77-02CA-C85E749EF901}"/>
              </a:ext>
            </a:extLst>
          </p:cNvPr>
          <p:cNvSpPr>
            <a:spLocks/>
          </p:cNvSpPr>
          <p:nvPr/>
        </p:nvSpPr>
        <p:spPr>
          <a:xfrm>
            <a:off x="804762" y="1967282"/>
            <a:ext cx="773564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sz="5400" b="1" dirty="0">
                <a:ln w="6600">
                  <a:solidFill>
                    <a:schemeClr val="accent1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AI-Powered </a:t>
            </a:r>
            <a:br>
              <a:rPr lang="en-US" sz="5400" b="1" dirty="0">
                <a:ln w="6600">
                  <a:solidFill>
                    <a:schemeClr val="accent1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sz="5400" b="1" dirty="0">
                <a:ln w="6600">
                  <a:solidFill>
                    <a:schemeClr val="accent1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Cinnamon Grading System</a:t>
            </a:r>
            <a:endParaRPr lang="en-US" sz="5400" b="1" dirty="0">
              <a:ln w="6600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CFCD409-E375-9B19-796B-0B359986D8EC}"/>
              </a:ext>
            </a:extLst>
          </p:cNvPr>
          <p:cNvSpPr txBox="1">
            <a:spLocks/>
          </p:cNvSpPr>
          <p:nvPr/>
        </p:nvSpPr>
        <p:spPr>
          <a:xfrm>
            <a:off x="4572000" y="4645684"/>
            <a:ext cx="4786884" cy="175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M.D.P. Wijesuriya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Student ID (Coventry Uni.): 15764609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Student ID (NIBM): comscds241p-002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2024 Batch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75ADF-091F-AD36-2782-02B57F20C3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40558-C6AF-B6A0-572A-C64BA8E95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/>
              <a:t>Results &amp; 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14F7E-A6E9-99DB-4259-C90EC8D136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325880"/>
            <a:ext cx="8229600" cy="4525963"/>
          </a:xfrm>
        </p:spPr>
        <p:txBody>
          <a:bodyPr/>
          <a:lstStyle/>
          <a:p>
            <a:r>
              <a:rPr lang="en-US" sz="2000" dirty="0">
                <a:solidFill>
                  <a:srgbClr val="34495E"/>
                </a:solidFill>
              </a:rPr>
              <a:t>Confusion Matrices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FEDE1F9-4485-5041-3077-C575BA86E294}"/>
              </a:ext>
            </a:extLst>
          </p:cNvPr>
          <p:cNvGrpSpPr/>
          <p:nvPr/>
        </p:nvGrpSpPr>
        <p:grpSpPr>
          <a:xfrm>
            <a:off x="1600526" y="1886803"/>
            <a:ext cx="6200775" cy="2365692"/>
            <a:chOff x="0" y="0"/>
            <a:chExt cx="6717591" cy="2795905"/>
          </a:xfrm>
        </p:grpSpPr>
        <p:pic>
          <p:nvPicPr>
            <p:cNvPr id="8" name="Picture 7" descr="A blue squares with white text&#10;&#10;AI-generated content may be incorrect.">
              <a:extLst>
                <a:ext uri="{FF2B5EF4-FFF2-40B4-BE49-F238E27FC236}">
                  <a16:creationId xmlns:a16="http://schemas.microsoft.com/office/drawing/2014/main" id="{0E51E64E-FE14-12DD-7A81-2DC79C844A7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317875" cy="279590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" name="Picture 8" descr="A blue squares with white text&#10;&#10;AI-generated content may be incorrect.">
              <a:extLst>
                <a:ext uri="{FF2B5EF4-FFF2-40B4-BE49-F238E27FC236}">
                  <a16:creationId xmlns:a16="http://schemas.microsoft.com/office/drawing/2014/main" id="{3B5BC928-1B5E-D6A6-40F2-2C46A04A56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13051" y="10633"/>
              <a:ext cx="3304540" cy="2785110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2B2964C-7343-6537-840E-5F08B77AEB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2335755"/>
              </p:ext>
            </p:extLst>
          </p:nvPr>
        </p:nvGraphicFramePr>
        <p:xfrm>
          <a:off x="2266651" y="4389576"/>
          <a:ext cx="4792979" cy="9144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98830">
                  <a:extLst>
                    <a:ext uri="{9D8B030D-6E8A-4147-A177-3AD203B41FA5}">
                      <a16:colId xmlns:a16="http://schemas.microsoft.com/office/drawing/2014/main" val="936056340"/>
                    </a:ext>
                  </a:extLst>
                </a:gridCol>
                <a:gridCol w="776717">
                  <a:extLst>
                    <a:ext uri="{9D8B030D-6E8A-4147-A177-3AD203B41FA5}">
                      <a16:colId xmlns:a16="http://schemas.microsoft.com/office/drawing/2014/main" val="4227835395"/>
                    </a:ext>
                  </a:extLst>
                </a:gridCol>
                <a:gridCol w="638511">
                  <a:extLst>
                    <a:ext uri="{9D8B030D-6E8A-4147-A177-3AD203B41FA5}">
                      <a16:colId xmlns:a16="http://schemas.microsoft.com/office/drawing/2014/main" val="2846196028"/>
                    </a:ext>
                  </a:extLst>
                </a:gridCol>
                <a:gridCol w="787774">
                  <a:extLst>
                    <a:ext uri="{9D8B030D-6E8A-4147-A177-3AD203B41FA5}">
                      <a16:colId xmlns:a16="http://schemas.microsoft.com/office/drawing/2014/main" val="3243005555"/>
                    </a:ext>
                  </a:extLst>
                </a:gridCol>
                <a:gridCol w="663388">
                  <a:extLst>
                    <a:ext uri="{9D8B030D-6E8A-4147-A177-3AD203B41FA5}">
                      <a16:colId xmlns:a16="http://schemas.microsoft.com/office/drawing/2014/main" val="846588300"/>
                    </a:ext>
                  </a:extLst>
                </a:gridCol>
                <a:gridCol w="1127759">
                  <a:extLst>
                    <a:ext uri="{9D8B030D-6E8A-4147-A177-3AD203B41FA5}">
                      <a16:colId xmlns:a16="http://schemas.microsoft.com/office/drawing/2014/main" val="115884935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Class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 dirty="0">
                          <a:effectLst/>
                        </a:rPr>
                        <a:t>Base Model</a:t>
                      </a:r>
                      <a:endParaRPr lang="en-US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 dirty="0">
                          <a:effectLst/>
                        </a:rPr>
                        <a:t>Best Model</a:t>
                      </a:r>
                      <a:endParaRPr lang="en-US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Error Reduction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59706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>
                        <a:buNone/>
                      </a:pPr>
                      <a:endParaRPr lang="en-US" sz="1100" kern="100">
                        <a:effectLst/>
                        <a:latin typeface="Aptos" panose="020B00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Correct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Errors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Correct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Errors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(%)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512577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High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519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70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577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12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82.9%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259036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Low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507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65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557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15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76.9%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092476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Medium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433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145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536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>
                          <a:effectLst/>
                        </a:rPr>
                        <a:t>42</a:t>
                      </a:r>
                      <a:endParaRPr lang="en-US" sz="11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100" kern="100" dirty="0">
                          <a:effectLst/>
                        </a:rPr>
                        <a:t>71.0%</a:t>
                      </a:r>
                      <a:endParaRPr lang="en-US" sz="11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593427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3318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/>
              <a:t>Explainability</a:t>
            </a:r>
            <a:r>
              <a:rPr lang="en-US" dirty="0"/>
              <a:t> AI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57300"/>
            <a:ext cx="8229600" cy="5326062"/>
          </a:xfrm>
        </p:spPr>
        <p:txBody>
          <a:bodyPr/>
          <a:lstStyle/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SHAP (Shapley Additive </a:t>
            </a:r>
            <a:r>
              <a:rPr dirty="0" err="1"/>
              <a:t>exPlanations</a:t>
            </a:r>
            <a:r>
              <a:rPr dirty="0"/>
              <a:t>) used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Global level: overall feature influence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Local level: per-sample explanations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Improves trust and interpretability</a:t>
            </a:r>
          </a:p>
        </p:txBody>
      </p:sp>
      <p:pic>
        <p:nvPicPr>
          <p:cNvPr id="4" name="Picture 3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5C9919F-1077-D417-FA1E-803A1BDA53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8" t="6161" r="12223" b="56878"/>
          <a:stretch>
            <a:fillRect/>
          </a:stretch>
        </p:blipFill>
        <p:spPr>
          <a:xfrm>
            <a:off x="1742895" y="2850602"/>
            <a:ext cx="2981505" cy="1803170"/>
          </a:xfrm>
          <a:prstGeom prst="rect">
            <a:avLst/>
          </a:prstGeom>
        </p:spPr>
      </p:pic>
      <p:pic>
        <p:nvPicPr>
          <p:cNvPr id="5" name="Picture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AE8880A-A1E1-BEBE-9D0A-0663E9B870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671" t="3600" r="16227" b="58767"/>
          <a:stretch>
            <a:fillRect/>
          </a:stretch>
        </p:blipFill>
        <p:spPr>
          <a:xfrm>
            <a:off x="4724400" y="2850600"/>
            <a:ext cx="2810258" cy="1803171"/>
          </a:xfrm>
          <a:prstGeom prst="rect">
            <a:avLst/>
          </a:prstGeom>
        </p:spPr>
      </p:pic>
      <p:pic>
        <p:nvPicPr>
          <p:cNvPr id="6" name="Picture 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86F927B-4DBB-0345-C11F-0322484C7D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0" t="48816" r="9876" b="7374"/>
          <a:stretch>
            <a:fillRect/>
          </a:stretch>
        </p:blipFill>
        <p:spPr>
          <a:xfrm>
            <a:off x="4835927" y="4694800"/>
            <a:ext cx="3016623" cy="1994603"/>
          </a:xfrm>
          <a:prstGeom prst="rect">
            <a:avLst/>
          </a:prstGeom>
        </p:spPr>
      </p:pic>
      <p:pic>
        <p:nvPicPr>
          <p:cNvPr id="7" name="Picture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96500C1-D3C0-E290-485B-122E26DAC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88" t="45786" r="7382" b="2764"/>
          <a:stretch>
            <a:fillRect/>
          </a:stretch>
        </p:blipFill>
        <p:spPr>
          <a:xfrm>
            <a:off x="1939776" y="4742901"/>
            <a:ext cx="2632224" cy="194650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ANN successfully applied for cinnamon grading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SHAP ensures explainability and stakeholder trust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Feasible AI-powered quality control in agriculture</a:t>
            </a:r>
            <a:endParaRPr lang="en-US"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dirty="0"/>
              <a:t>Industry benefits: faster grading, consistency, transparency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t>References &amp; 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000">
                <a:solidFill>
                  <a:srgbClr val="34495E"/>
                </a:solidFill>
              </a:defRPr>
            </a:pPr>
            <a:r>
              <a:rPr lang="en-US" dirty="0"/>
              <a:t>Data sources: </a:t>
            </a:r>
            <a:r>
              <a:rPr lang="en-US" sz="2000" dirty="0"/>
              <a:t>The Spice Council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>
                <a:solidFill>
                  <a:schemeClr val="accent6">
                    <a:lumMod val="50000"/>
                  </a:schemeClr>
                </a:solidFill>
              </a:rPr>
              <a:t>Introduction &amp;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Cinnamon is a high-value export commodity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Grading determines price, quality, and market allocation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Manual grading is inconsistent, subjective, and time-consuming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Need for automation using data-driven methods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>
                <a:solidFill>
                  <a:schemeClr val="accent6">
                    <a:lumMod val="50000"/>
                  </a:schemeClr>
                </a:solidFill>
              </a:rPr>
              <a:t>Project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Develop automated grading system for cinnamon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Ensure consistency and </a:t>
            </a:r>
            <a:r>
              <a:rPr lang="en-US" dirty="0"/>
              <a:t>high </a:t>
            </a:r>
            <a:r>
              <a:rPr dirty="0"/>
              <a:t>accuracy in classification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Apply A</a:t>
            </a:r>
            <a:r>
              <a:rPr lang="en-US" dirty="0"/>
              <a:t>rtificial </a:t>
            </a:r>
            <a:r>
              <a:rPr dirty="0"/>
              <a:t>N</a:t>
            </a:r>
            <a:r>
              <a:rPr lang="en-US" dirty="0"/>
              <a:t>eural </a:t>
            </a:r>
            <a:r>
              <a:rPr dirty="0"/>
              <a:t>N</a:t>
            </a:r>
            <a:r>
              <a:rPr lang="en-US" dirty="0"/>
              <a:t>etwork</a:t>
            </a:r>
            <a:r>
              <a:rPr dirty="0"/>
              <a:t> for prediction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Use Explainable AI (SHAP) for transparency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>
                <a:solidFill>
                  <a:schemeClr val="accent6">
                    <a:lumMod val="50000"/>
                  </a:schemeClr>
                </a:solidFill>
              </a:rPr>
              <a:t>Dataset &amp;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69264"/>
            <a:ext cx="8229600" cy="2130552"/>
          </a:xfrm>
        </p:spPr>
        <p:txBody>
          <a:bodyPr>
            <a:normAutofit/>
          </a:bodyPr>
          <a:lstStyle/>
          <a:p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Dataset: </a:t>
            </a:r>
            <a:r>
              <a:rPr lang="en-US" dirty="0"/>
              <a:t>8692 C</a:t>
            </a:r>
            <a:r>
              <a:rPr dirty="0"/>
              <a:t>innamon </a:t>
            </a:r>
            <a:r>
              <a:rPr lang="en-US" dirty="0"/>
              <a:t>S</a:t>
            </a:r>
            <a:r>
              <a:rPr dirty="0"/>
              <a:t>amples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12 measured features (Moisture, Ash, Volatile Oil, etc.</a:t>
            </a:r>
            <a:r>
              <a:rPr lang="en-US" dirty="0"/>
              <a:t>)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dirty="0"/>
              <a:t>3 Levels of Quality Gradings Classes (</a:t>
            </a:r>
            <a:r>
              <a:rPr lang="en-US" sz="2000" kern="100" dirty="0"/>
              <a:t>Quality Labels - </a:t>
            </a:r>
            <a:r>
              <a:rPr lang="en-US" dirty="0"/>
              <a:t>High, Medium, Low)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dirty="0"/>
              <a:t>Sample count for each class:</a:t>
            </a:r>
          </a:p>
          <a:p>
            <a:pPr lvl="1">
              <a:defRPr sz="2000">
                <a:solidFill>
                  <a:srgbClr val="34495E"/>
                </a:solidFill>
              </a:defRPr>
            </a:pPr>
            <a:endParaRPr lang="en-US" dirty="0"/>
          </a:p>
          <a:p>
            <a:pPr>
              <a:defRPr sz="2000">
                <a:solidFill>
                  <a:srgbClr val="34495E"/>
                </a:solidFill>
              </a:defRPr>
            </a:pPr>
            <a:endParaRPr lang="en-US" dirty="0"/>
          </a:p>
          <a:p>
            <a:pPr>
              <a:defRPr sz="2000">
                <a:solidFill>
                  <a:srgbClr val="34495E"/>
                </a:solidFill>
              </a:defRPr>
            </a:pPr>
            <a:endParaRPr lang="en-US" dirty="0"/>
          </a:p>
          <a:p>
            <a:pPr>
              <a:defRPr sz="2000">
                <a:solidFill>
                  <a:srgbClr val="34495E"/>
                </a:solidFill>
              </a:defRPr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E08BB40-38AC-4FE2-D259-81F5CC885C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032317"/>
              </p:ext>
            </p:extLst>
          </p:nvPr>
        </p:nvGraphicFramePr>
        <p:xfrm>
          <a:off x="3360420" y="3226181"/>
          <a:ext cx="2423160" cy="106400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581912">
                  <a:extLst>
                    <a:ext uri="{9D8B030D-6E8A-4147-A177-3AD203B41FA5}">
                      <a16:colId xmlns:a16="http://schemas.microsoft.com/office/drawing/2014/main" val="1256607088"/>
                    </a:ext>
                  </a:extLst>
                </a:gridCol>
                <a:gridCol w="841248">
                  <a:extLst>
                    <a:ext uri="{9D8B030D-6E8A-4147-A177-3AD203B41FA5}">
                      <a16:colId xmlns:a16="http://schemas.microsoft.com/office/drawing/2014/main" val="416811700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Quality Label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Count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1030977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High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2944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1646097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>
                          <a:effectLst/>
                        </a:rPr>
                        <a:t>Medium</a:t>
                      </a:r>
                      <a:endParaRPr lang="en-US" sz="1600" kern="100">
                        <a:effectLst/>
                        <a:latin typeface="Aptos" panose="020B00040202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2889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424999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Low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600" kern="100" dirty="0">
                          <a:effectLst/>
                        </a:rPr>
                        <a:t>2859</a:t>
                      </a:r>
                      <a:endParaRPr lang="en-US" sz="1600" kern="100" dirty="0">
                        <a:effectLst/>
                        <a:latin typeface="Aptos" panose="020B0004020202020204" pitchFamily="34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2463277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F8735-FF57-931F-D0E6-3CB129566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66EA-0C73-B8D6-D0B9-F55815A3B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>
                <a:solidFill>
                  <a:schemeClr val="accent6">
                    <a:lumMod val="50000"/>
                  </a:schemeClr>
                </a:solidFill>
              </a:rPr>
              <a:t>Feature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Description</a:t>
            </a:r>
            <a:endParaRPr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B3B0BB-C190-8541-49A9-ABC9159A53B7}"/>
              </a:ext>
            </a:extLst>
          </p:cNvPr>
          <p:cNvSpPr txBox="1"/>
          <p:nvPr/>
        </p:nvSpPr>
        <p:spPr>
          <a:xfrm>
            <a:off x="923544" y="1707432"/>
            <a:ext cx="7982712" cy="45784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Moisture</a:t>
            </a:r>
            <a:r>
              <a:rPr lang="en-US" sz="1600" dirty="0"/>
              <a:t> 			– </a:t>
            </a:r>
            <a:r>
              <a:rPr lang="en-US" sz="1600" dirty="0">
                <a:solidFill>
                  <a:srgbClr val="34495E"/>
                </a:solidFill>
              </a:rPr>
              <a:t>Water content in cinnamon. This affects freshness and shelf life.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Ash 	</a:t>
            </a:r>
            <a:r>
              <a:rPr lang="en-US" sz="1600" dirty="0"/>
              <a:t>			– </a:t>
            </a:r>
            <a:r>
              <a:rPr lang="en-US" sz="1600" dirty="0">
                <a:solidFill>
                  <a:srgbClr val="34495E"/>
                </a:solidFill>
              </a:rPr>
              <a:t>Total mineral residue after burning which indicates purity.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Volatile Oil </a:t>
            </a:r>
            <a:r>
              <a:rPr lang="en-US" sz="1600" dirty="0"/>
              <a:t>		– </a:t>
            </a:r>
            <a:r>
              <a:rPr lang="en-US" sz="1600" dirty="0">
                <a:solidFill>
                  <a:srgbClr val="34495E"/>
                </a:solidFill>
              </a:rPr>
              <a:t>Aromatic oil content. The key for flavor and fragrance.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Acid Insoluble Ash </a:t>
            </a:r>
            <a:r>
              <a:rPr lang="en-US" sz="1600" dirty="0"/>
              <a:t>	– </a:t>
            </a:r>
            <a:r>
              <a:rPr lang="en-US" sz="1600" dirty="0">
                <a:solidFill>
                  <a:srgbClr val="34495E"/>
                </a:solidFill>
              </a:rPr>
              <a:t>Non-digestible mineral impurities (e.g., sand, dirt).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Chromium </a:t>
            </a:r>
            <a:r>
              <a:rPr lang="en-US" sz="1600" dirty="0"/>
              <a:t>			– </a:t>
            </a:r>
            <a:r>
              <a:rPr lang="en-US" sz="1600" dirty="0">
                <a:solidFill>
                  <a:srgbClr val="34495E"/>
                </a:solidFill>
              </a:rPr>
              <a:t>Trace element level, which the excess can be harmful.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Coumarin </a:t>
            </a:r>
            <a:r>
              <a:rPr lang="en-US" sz="1600" dirty="0"/>
              <a:t>			– </a:t>
            </a:r>
            <a:r>
              <a:rPr lang="en-US" sz="1600" dirty="0">
                <a:solidFill>
                  <a:srgbClr val="34495E"/>
                </a:solidFill>
              </a:rPr>
              <a:t>Natural compound that high levels may be toxic, important for safety.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Fiber </a:t>
            </a:r>
            <a:r>
              <a:rPr lang="en-US" sz="1600" dirty="0"/>
              <a:t>			– </a:t>
            </a:r>
            <a:r>
              <a:rPr lang="en-US" sz="1600" dirty="0">
                <a:solidFill>
                  <a:srgbClr val="34495E"/>
                </a:solidFill>
              </a:rPr>
              <a:t>Structural content that affects texture and grade.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Density </a:t>
            </a:r>
            <a:r>
              <a:rPr lang="en-US" sz="1600" dirty="0"/>
              <a:t>			– </a:t>
            </a:r>
            <a:r>
              <a:rPr lang="en-US" sz="1600" dirty="0">
                <a:solidFill>
                  <a:srgbClr val="34495E"/>
                </a:solidFill>
              </a:rPr>
              <a:t>Weight per volume which helps in quality classification.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Oil Content </a:t>
            </a:r>
            <a:r>
              <a:rPr lang="en-US" sz="1600" dirty="0"/>
              <a:t>		– </a:t>
            </a:r>
            <a:r>
              <a:rPr lang="en-US" sz="1600" dirty="0">
                <a:solidFill>
                  <a:srgbClr val="34495E"/>
                </a:solidFill>
              </a:rPr>
              <a:t>Total extractable oil that influences aroma, flavor, and quality.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Resin 	</a:t>
            </a:r>
            <a:r>
              <a:rPr lang="en-US" sz="1600" dirty="0"/>
              <a:t>		– </a:t>
            </a:r>
            <a:r>
              <a:rPr lang="en-US" sz="1600" dirty="0">
                <a:solidFill>
                  <a:srgbClr val="34495E"/>
                </a:solidFill>
              </a:rPr>
              <a:t>Sticky organic substances that affects consistency.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Pesticide Level </a:t>
            </a:r>
            <a:r>
              <a:rPr lang="en-US" sz="1600" dirty="0"/>
              <a:t>		– </a:t>
            </a:r>
            <a:r>
              <a:rPr lang="en-US" sz="1600" dirty="0">
                <a:solidFill>
                  <a:srgbClr val="34495E"/>
                </a:solidFill>
              </a:rPr>
              <a:t>Chemical residues from cultivation that linked to safety standards.</a:t>
            </a:r>
          </a:p>
          <a:p>
            <a:pPr>
              <a:lnSpc>
                <a:spcPct val="150000"/>
              </a:lnSpc>
            </a:pPr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pH Value </a:t>
            </a:r>
            <a:r>
              <a:rPr lang="en-US" sz="1600" dirty="0"/>
              <a:t>			– </a:t>
            </a:r>
            <a:r>
              <a:rPr lang="en-US" sz="1600" dirty="0">
                <a:solidFill>
                  <a:srgbClr val="34495E"/>
                </a:solidFill>
              </a:rPr>
              <a:t>Acidity/ Alkalinity which affects chemical stability and preservation.</a:t>
            </a:r>
          </a:p>
        </p:txBody>
      </p:sp>
    </p:spTree>
    <p:extLst>
      <p:ext uri="{BB962C8B-B14F-4D97-AF65-F5344CB8AC3E}">
        <p14:creationId xmlns:p14="http://schemas.microsoft.com/office/powerpoint/2010/main" val="2256173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/>
              <a:t>Methodology – Model Development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(Classic ML)</a:t>
            </a:r>
            <a:endParaRPr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2029745-7AD0-E725-6C83-5D8DCD0609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81152689"/>
              </p:ext>
            </p:extLst>
          </p:nvPr>
        </p:nvGraphicFramePr>
        <p:xfrm>
          <a:off x="457200" y="2223484"/>
          <a:ext cx="8339328" cy="11968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85551">
                  <a:extLst>
                    <a:ext uri="{9D8B030D-6E8A-4147-A177-3AD203B41FA5}">
                      <a16:colId xmlns:a16="http://schemas.microsoft.com/office/drawing/2014/main" val="1426963809"/>
                    </a:ext>
                  </a:extLst>
                </a:gridCol>
                <a:gridCol w="1406926">
                  <a:extLst>
                    <a:ext uri="{9D8B030D-6E8A-4147-A177-3AD203B41FA5}">
                      <a16:colId xmlns:a16="http://schemas.microsoft.com/office/drawing/2014/main" val="3449655503"/>
                    </a:ext>
                  </a:extLst>
                </a:gridCol>
                <a:gridCol w="1793404">
                  <a:extLst>
                    <a:ext uri="{9D8B030D-6E8A-4147-A177-3AD203B41FA5}">
                      <a16:colId xmlns:a16="http://schemas.microsoft.com/office/drawing/2014/main" val="2453916953"/>
                    </a:ext>
                  </a:extLst>
                </a:gridCol>
                <a:gridCol w="2053447">
                  <a:extLst>
                    <a:ext uri="{9D8B030D-6E8A-4147-A177-3AD203B41FA5}">
                      <a16:colId xmlns:a16="http://schemas.microsoft.com/office/drawing/2014/main" val="188891727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Model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Accuracy (%)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Training Time (s)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Prediction Time (s)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71920818"/>
                  </a:ext>
                </a:extLst>
              </a:tr>
              <a:tr h="214916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Logistic Regression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82.35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0.02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0.0000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624742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Random Forest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89.88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1.13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0.0724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5592731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Support Vector Machine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91.20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>
                          <a:effectLst/>
                        </a:rPr>
                        <a:t>18.40</a:t>
                      </a:r>
                      <a:endParaRPr lang="en-US" sz="1800" kern="10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Aft>
                          <a:spcPts val="800"/>
                        </a:spcAft>
                        <a:buNone/>
                      </a:pPr>
                      <a:r>
                        <a:rPr lang="en-US" sz="1800" kern="100" dirty="0">
                          <a:effectLst/>
                        </a:rPr>
                        <a:t>0.3267</a:t>
                      </a:r>
                      <a:endParaRPr lang="en-US" sz="1800" kern="100" dirty="0">
                        <a:effectLst/>
                        <a:latin typeface="Aptos" panose="020B0004020202020204" pitchFamily="34" charset="0"/>
                        <a:ea typeface="Aptos" panose="020B000402020202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59062159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12C6BECE-49B1-4975-9FA7-340A890407F8}"/>
              </a:ext>
            </a:extLst>
          </p:cNvPr>
          <p:cNvSpPr txBox="1"/>
          <p:nvPr/>
        </p:nvSpPr>
        <p:spPr>
          <a:xfrm>
            <a:off x="731520" y="4304372"/>
            <a:ext cx="8065008" cy="3847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900" dirty="0">
                <a:solidFill>
                  <a:srgbClr val="34495E"/>
                </a:solidFill>
              </a:rPr>
              <a:t>Best Classical Model: Support Vector Machine (SVM) with 91.20% accuracy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8495E4-ED6C-613D-394A-7040215273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3F974-53A6-3766-592C-6DFE893D9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lang="en-US" dirty="0"/>
              <a:t>Better Prediction Using ANN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5F805E-290D-2BA5-C715-F0DBC053EC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4837176" cy="3099816"/>
          </a:xfrm>
        </p:spPr>
        <p:txBody>
          <a:bodyPr/>
          <a:lstStyle/>
          <a:p>
            <a:pPr lvl="0"/>
            <a:r>
              <a:rPr lang="en-US" sz="2000" dirty="0">
                <a:solidFill>
                  <a:srgbClr val="34495E"/>
                </a:solidFill>
              </a:rPr>
              <a:t>Complexity of the Problem</a:t>
            </a:r>
          </a:p>
          <a:p>
            <a:r>
              <a:rPr lang="en-US" sz="2000" dirty="0">
                <a:solidFill>
                  <a:srgbClr val="34495E"/>
                </a:solidFill>
              </a:rPr>
              <a:t>Higher Accuracy Requirement</a:t>
            </a:r>
          </a:p>
          <a:p>
            <a:r>
              <a:rPr lang="en-US" sz="2000" dirty="0">
                <a:solidFill>
                  <a:srgbClr val="34495E"/>
                </a:solidFill>
              </a:rPr>
              <a:t>Better Feature Representation</a:t>
            </a:r>
          </a:p>
          <a:p>
            <a:r>
              <a:rPr lang="en-US" sz="2000" dirty="0">
                <a:solidFill>
                  <a:srgbClr val="34495E"/>
                </a:solidFill>
              </a:rPr>
              <a:t>Scalability and Adaptability</a:t>
            </a:r>
          </a:p>
          <a:p>
            <a:r>
              <a:rPr lang="en-US" sz="2000" dirty="0">
                <a:solidFill>
                  <a:srgbClr val="34495E"/>
                </a:solidFill>
              </a:rPr>
              <a:t>Generalization to Noisy Data</a:t>
            </a:r>
          </a:p>
          <a:p>
            <a:r>
              <a:rPr lang="en-US" sz="2000" dirty="0">
                <a:solidFill>
                  <a:srgbClr val="34495E"/>
                </a:solidFill>
              </a:rPr>
              <a:t>Alignment with Industry Trends</a:t>
            </a:r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20211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A51863-B15A-9767-977E-1789D6A286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4C54B-AAC4-F9E0-FDA0-AA23A3040A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/>
              <a:t>Methodology – Model Development</a:t>
            </a:r>
            <a:r>
              <a:rPr lang="en-US" dirty="0"/>
              <a:t> (ANN)</a:t>
            </a:r>
            <a:endParaRPr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4BDBFF-BE6B-D613-82A2-DF5F3C11A1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37176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  <a:defRPr sz="2000">
                <a:solidFill>
                  <a:srgbClr val="34495E"/>
                </a:solidFill>
              </a:defRPr>
            </a:pPr>
            <a:r>
              <a:rPr lang="en-US" sz="2400" b="1" i="1" dirty="0"/>
              <a:t>Model Architecture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ANN Architecture: Input </a:t>
            </a:r>
            <a:r>
              <a:rPr lang="en-US" dirty="0"/>
              <a:t>Layer, 2 - </a:t>
            </a:r>
            <a:r>
              <a:rPr dirty="0"/>
              <a:t>Hidden </a:t>
            </a:r>
            <a:r>
              <a:rPr lang="en-US" dirty="0"/>
              <a:t>Layers (128, 64), </a:t>
            </a:r>
            <a:r>
              <a:rPr dirty="0"/>
              <a:t>Output</a:t>
            </a:r>
            <a:r>
              <a:rPr lang="en-US" dirty="0"/>
              <a:t> Layer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dirty="0"/>
              <a:t>Dropout Rate: </a:t>
            </a:r>
            <a:r>
              <a:rPr lang="en-US" sz="2000" dirty="0"/>
              <a:t>0.2</a:t>
            </a:r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Optimizer: Adam </a:t>
            </a:r>
            <a:r>
              <a:rPr lang="en-US" dirty="0"/>
              <a:t>- </a:t>
            </a:r>
            <a:r>
              <a:rPr lang="en-US" sz="2000" dirty="0">
                <a:solidFill>
                  <a:srgbClr val="34495E"/>
                </a:solidFill>
              </a:rPr>
              <a:t>To adjust models' weights while learning</a:t>
            </a:r>
            <a:r>
              <a:rPr sz="2000" dirty="0">
                <a:solidFill>
                  <a:srgbClr val="34495E"/>
                </a:solidFill>
              </a:rPr>
              <a:t> </a:t>
            </a:r>
            <a:endParaRPr lang="en-US" sz="2000" dirty="0">
              <a:solidFill>
                <a:srgbClr val="34495E"/>
              </a:solidFill>
            </a:endParaRP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sz="2000" dirty="0">
                <a:solidFill>
                  <a:srgbClr val="34495E"/>
                </a:solidFill>
              </a:rPr>
              <a:t>Loss function: </a:t>
            </a:r>
            <a:r>
              <a:rPr dirty="0"/>
              <a:t>Cross-entrop</a:t>
            </a:r>
            <a:r>
              <a:rPr lang="en-US" dirty="0"/>
              <a:t>y</a:t>
            </a:r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Train/Test split: 80/20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dirty="0"/>
              <a:t>Handle </a:t>
            </a:r>
            <a:r>
              <a:rPr dirty="0"/>
              <a:t>Class imbalanc</a:t>
            </a:r>
            <a:r>
              <a:rPr lang="en-US" dirty="0"/>
              <a:t>e: W</a:t>
            </a:r>
            <a:r>
              <a:rPr lang="en-US" sz="2000" dirty="0"/>
              <a:t>eighted Random Sampler</a:t>
            </a:r>
          </a:p>
          <a:p>
            <a:pPr marL="0" indent="0">
              <a:buNone/>
              <a:defRPr sz="2000">
                <a:solidFill>
                  <a:srgbClr val="34495E"/>
                </a:solidFill>
              </a:defRPr>
            </a:pPr>
            <a:endParaRPr lang="en-US" dirty="0"/>
          </a:p>
          <a:p>
            <a:pPr marL="0" indent="0">
              <a:buNone/>
              <a:defRPr sz="2000">
                <a:solidFill>
                  <a:srgbClr val="34495E"/>
                </a:solidFill>
              </a:defRPr>
            </a:pPr>
            <a:r>
              <a:rPr lang="en-US" sz="2400" b="1" i="1" dirty="0">
                <a:solidFill>
                  <a:srgbClr val="34495E"/>
                </a:solidFill>
              </a:rPr>
              <a:t>Training Hyperparameters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sz="2000" dirty="0"/>
              <a:t>Batch size: 64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dirty="0"/>
              <a:t>Learning rate: 0.001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dirty="0"/>
              <a:t>Number of epochs: 150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dirty="0"/>
              <a:t>Weight decay: </a:t>
            </a:r>
            <a:r>
              <a:rPr lang="en-US" sz="2000" dirty="0"/>
              <a:t>1e-4</a:t>
            </a:r>
            <a:endParaRPr lang="en-US"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dirty="0"/>
              <a:t>Scheduler factor: </a:t>
            </a:r>
            <a:r>
              <a:rPr lang="en-US" sz="2000" dirty="0"/>
              <a:t>0.5</a:t>
            </a:r>
            <a:endParaRPr lang="en-US"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lang="en-US" dirty="0"/>
              <a:t>Scheduler patience: 10</a:t>
            </a:r>
            <a:endParaRPr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58196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t>Results &amp; 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8740"/>
            <a:ext cx="8229600" cy="4777423"/>
          </a:xfrm>
        </p:spPr>
        <p:txBody>
          <a:bodyPr/>
          <a:lstStyle/>
          <a:p>
            <a:r>
              <a:rPr lang="en-US" sz="2000" dirty="0">
                <a:solidFill>
                  <a:srgbClr val="34495E"/>
                </a:solidFill>
              </a:rPr>
              <a:t>Training Performance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A42A231-CBAB-32E6-7CBD-417DB529B1D1}"/>
              </a:ext>
            </a:extLst>
          </p:cNvPr>
          <p:cNvGrpSpPr/>
          <p:nvPr/>
        </p:nvGrpSpPr>
        <p:grpSpPr>
          <a:xfrm>
            <a:off x="2240279" y="1814734"/>
            <a:ext cx="5166361" cy="4235546"/>
            <a:chOff x="0" y="0"/>
            <a:chExt cx="5411470" cy="4653073"/>
          </a:xfrm>
        </p:grpSpPr>
        <p:pic>
          <p:nvPicPr>
            <p:cNvPr id="5" name="Picture 4" descr="A graph of a graph of a graph of a graph of a graph of a graph of a graph of a graph of a graph of a graph of a graph of a graph of a graph of&#10;&#10;AI-generated content may be incorrect.">
              <a:extLst>
                <a:ext uri="{FF2B5EF4-FFF2-40B4-BE49-F238E27FC236}">
                  <a16:creationId xmlns:a16="http://schemas.microsoft.com/office/drawing/2014/main" id="{8951BD37-4716-D8A9-DBCC-8EBECDF9ACE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5411470" cy="222948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" name="Picture 5" descr="A graph of a graph of a graph&#10;&#10;AI-generated content may be incorrect.">
              <a:extLst>
                <a:ext uri="{FF2B5EF4-FFF2-40B4-BE49-F238E27FC236}">
                  <a16:creationId xmlns:a16="http://schemas.microsoft.com/office/drawing/2014/main" id="{1B3D0DEE-67E5-EED4-09A3-EC58635183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2424223"/>
              <a:ext cx="5411470" cy="22288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159</TotalTime>
  <Words>618</Words>
  <Application>Microsoft Office PowerPoint</Application>
  <PresentationFormat>On-screen Show (4:3)</PresentationFormat>
  <Paragraphs>135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Amasis MT Pro Medium</vt:lpstr>
      <vt:lpstr>Aptos</vt:lpstr>
      <vt:lpstr>Arial</vt:lpstr>
      <vt:lpstr>Calibri</vt:lpstr>
      <vt:lpstr>Office Theme</vt:lpstr>
      <vt:lpstr>PowerPoint Presentation</vt:lpstr>
      <vt:lpstr>Introduction &amp; Background</vt:lpstr>
      <vt:lpstr>Project Objectives</vt:lpstr>
      <vt:lpstr>Dataset &amp; Features</vt:lpstr>
      <vt:lpstr>Feature Description</vt:lpstr>
      <vt:lpstr>Methodology – Model Development  (Classic ML)</vt:lpstr>
      <vt:lpstr>Better Prediction Using ANN</vt:lpstr>
      <vt:lpstr>Methodology – Model Development (ANN)</vt:lpstr>
      <vt:lpstr>Results &amp; Findings</vt:lpstr>
      <vt:lpstr>Results &amp; Findings</vt:lpstr>
      <vt:lpstr>Explainability AI</vt:lpstr>
      <vt:lpstr>Conclusion</vt:lpstr>
      <vt:lpstr>References &amp; Acknowledgements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WIJESURIYA M D P</cp:lastModifiedBy>
  <cp:revision>28</cp:revision>
  <dcterms:created xsi:type="dcterms:W3CDTF">2013-01-27T09:14:16Z</dcterms:created>
  <dcterms:modified xsi:type="dcterms:W3CDTF">2025-09-21T08:41:22Z</dcterms:modified>
  <cp:category/>
</cp:coreProperties>
</file>

<file path=docProps/thumbnail.jpeg>
</file>